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73" r:id="rId3"/>
    <p:sldId id="274" r:id="rId4"/>
    <p:sldId id="275" r:id="rId5"/>
    <p:sldId id="271" r:id="rId6"/>
    <p:sldId id="276" r:id="rId7"/>
    <p:sldId id="278" r:id="rId8"/>
    <p:sldId id="272" r:id="rId9"/>
    <p:sldId id="279" r:id="rId10"/>
    <p:sldId id="282" r:id="rId11"/>
    <p:sldId id="303" r:id="rId12"/>
    <p:sldId id="283" r:id="rId13"/>
    <p:sldId id="281" r:id="rId14"/>
    <p:sldId id="304" r:id="rId15"/>
    <p:sldId id="305" r:id="rId16"/>
    <p:sldId id="306" r:id="rId17"/>
    <p:sldId id="308" r:id="rId18"/>
    <p:sldId id="285" r:id="rId19"/>
    <p:sldId id="284" r:id="rId20"/>
    <p:sldId id="307" r:id="rId21"/>
    <p:sldId id="288" r:id="rId22"/>
    <p:sldId id="301" r:id="rId23"/>
    <p:sldId id="289" r:id="rId24"/>
    <p:sldId id="333" r:id="rId25"/>
    <p:sldId id="295" r:id="rId26"/>
    <p:sldId id="296" r:id="rId27"/>
    <p:sldId id="270" r:id="rId28"/>
    <p:sldId id="292" r:id="rId29"/>
    <p:sldId id="293" r:id="rId30"/>
    <p:sldId id="294" r:id="rId31"/>
    <p:sldId id="309" r:id="rId32"/>
    <p:sldId id="334" r:id="rId33"/>
    <p:sldId id="311" r:id="rId34"/>
    <p:sldId id="323" r:id="rId35"/>
    <p:sldId id="324" r:id="rId36"/>
    <p:sldId id="325" r:id="rId37"/>
    <p:sldId id="298" r:id="rId38"/>
    <p:sldId id="317" r:id="rId39"/>
    <p:sldId id="300" r:id="rId40"/>
    <p:sldId id="326" r:id="rId41"/>
    <p:sldId id="299" r:id="rId42"/>
    <p:sldId id="327" r:id="rId43"/>
    <p:sldId id="328" r:id="rId44"/>
    <p:sldId id="329" r:id="rId45"/>
    <p:sldId id="318" r:id="rId46"/>
    <p:sldId id="330" r:id="rId47"/>
    <p:sldId id="322" r:id="rId48"/>
    <p:sldId id="331" r:id="rId49"/>
    <p:sldId id="312" r:id="rId50"/>
    <p:sldId id="313" r:id="rId51"/>
    <p:sldId id="314" r:id="rId52"/>
    <p:sldId id="316" r:id="rId53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 autoAdjust="0"/>
    <p:restoredTop sz="90899"/>
  </p:normalViewPr>
  <p:slideViewPr>
    <p:cSldViewPr>
      <p:cViewPr varScale="1">
        <p:scale>
          <a:sx n="132" d="100"/>
          <a:sy n="132" d="100"/>
        </p:scale>
        <p:origin x="896" y="16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Chromosomes: in the nucleus</a:t>
            </a:r>
            <a:r>
              <a:rPr lang="en-US" baseline="0" dirty="0"/>
              <a:t> of a cell, made up of DNA</a:t>
            </a:r>
          </a:p>
          <a:p>
            <a:r>
              <a:rPr lang="en-US" baseline="0" dirty="0"/>
              <a:t>Dominant gene controls phenotype, recessive gene does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3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</a:t>
            </a:r>
            <a:r>
              <a:rPr lang="en-US" baseline="0" dirty="0"/>
              <a:t> you think variables like personality and social attitudes seem to be less heritable than these different disorders?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1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0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1036321" y="4777740"/>
            <a:ext cx="5699759" cy="4526280"/>
          </a:xfrm>
          <a:prstGeom prst="rect">
            <a:avLst/>
          </a:prstGeom>
          <a:solidFill>
            <a:srgbClr val="FFFFFF"/>
          </a:solidFill>
          <a:ln w="9525" cap="rnd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01866" tIns="50919" rIns="101866" bIns="50919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733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2000"/>
            <a:ext cx="5006975" cy="3757613"/>
          </a:xfrm>
          <a:ln cap="flat"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981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2000"/>
            <a:ext cx="5006975" cy="3757613"/>
          </a:xfrm>
          <a:ln cap="flat"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36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2000"/>
            <a:ext cx="5006975" cy="3757613"/>
          </a:xfrm>
          <a:ln cap="flat"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86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2713" y="762000"/>
            <a:ext cx="5006975" cy="3757613"/>
          </a:xfrm>
          <a:ln cap="flat"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00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1">
    <p:bg>
      <p:bgPr>
        <a:solidFill>
          <a:srgbClr val="B984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755809" y="672253"/>
            <a:ext cx="8565833" cy="1260475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ctr" anchorCtr="0"/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55809" y="2184823"/>
            <a:ext cx="8565833" cy="453771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377979" indent="-153991" algn="l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818954" indent="-118993" rtl="0">
              <a:lnSpc>
                <a:spcPct val="100000"/>
              </a:lnSpc>
              <a:spcBef>
                <a:spcPts val="617"/>
              </a:spcBef>
              <a:spcAft>
                <a:spcPts val="0"/>
              </a:spcAft>
              <a:buChar char="–"/>
              <a:defRPr sz="3100"/>
            </a:lvl2pPr>
            <a:lvl3pPr marL="1259929" indent="-83995" rtl="0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har char="•"/>
              <a:defRPr sz="2600"/>
            </a:lvl3pPr>
            <a:lvl4pPr marL="1763900" indent="-111994" rtl="0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har char="–"/>
              <a:defRPr sz="2200"/>
            </a:lvl4pPr>
            <a:lvl5pPr marL="2267872" indent="-111994" rtl="0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har char="»"/>
              <a:defRPr sz="2200"/>
            </a:lvl5pPr>
            <a:lvl6pPr marL="2771844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75815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779787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283758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755809" y="6890597"/>
            <a:ext cx="2099468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0" marR="0" indent="0" algn="l" rtl="0">
              <a:spcBef>
                <a:spcPts val="0"/>
              </a:spcBef>
              <a:defRPr sz="1500" b="0" i="0" u="none" strike="noStrike" cap="none" baseline="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443129" y="6890597"/>
            <a:ext cx="3191193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0" marR="0" indent="0" algn="ctr" rtl="0">
              <a:spcBef>
                <a:spcPts val="0"/>
              </a:spcBef>
              <a:defRPr sz="1500" b="0" i="0" u="none" strike="noStrike" cap="none" baseline="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7222173" y="6890597"/>
            <a:ext cx="2099468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>
            <a:noAutofit/>
          </a:bodyPr>
          <a:lstStyle/>
          <a:p>
            <a:pPr indent="-97994">
              <a:spcBef>
                <a:spcPts val="0"/>
              </a:spcBef>
              <a:buFont typeface="Arial"/>
              <a:buChar char="●"/>
            </a:pPr>
            <a:endParaRPr lang="en-US" sz="1500"/>
          </a:p>
          <a:p>
            <a:pPr lvl="1">
              <a:spcBef>
                <a:spcPts val="0"/>
              </a:spcBef>
              <a:buFont typeface="Courier New"/>
              <a:buChar char="o"/>
            </a:pPr>
            <a:endParaRPr lang="en-US"/>
          </a:p>
          <a:p>
            <a:pPr lvl="2">
              <a:spcBef>
                <a:spcPts val="0"/>
              </a:spcBef>
              <a:buFont typeface="Wingdings"/>
              <a:buChar char="§"/>
            </a:pPr>
            <a:endParaRPr lang="en-US"/>
          </a:p>
          <a:p>
            <a:pPr lvl="3">
              <a:spcBef>
                <a:spcPts val="0"/>
              </a:spcBef>
              <a:buFont typeface="Arial"/>
              <a:buChar char="●"/>
            </a:pPr>
            <a:endParaRPr lang="en-US"/>
          </a:p>
          <a:p>
            <a:pPr lvl="4">
              <a:spcBef>
                <a:spcPts val="0"/>
              </a:spcBef>
              <a:buFont typeface="Courier New"/>
              <a:buChar char="o"/>
            </a:pPr>
            <a:endParaRPr lang="en-US"/>
          </a:p>
          <a:p>
            <a:pPr lvl="5">
              <a:buClr>
                <a:srgbClr val="000000"/>
              </a:buClr>
              <a:buFont typeface="Wingdings"/>
              <a:buChar char="§"/>
            </a:pPr>
            <a:endParaRPr lang="en-US"/>
          </a:p>
          <a:p>
            <a:pPr lvl="6">
              <a:buClr>
                <a:srgbClr val="000000"/>
              </a:buClr>
              <a:buFont typeface="Arial"/>
              <a:buChar char="●"/>
            </a:pPr>
            <a:endParaRPr lang="en-US"/>
          </a:p>
          <a:p>
            <a:pPr lvl="7">
              <a:buClr>
                <a:srgbClr val="000000"/>
              </a:buClr>
              <a:buFont typeface="Courier New"/>
              <a:buChar char="o"/>
            </a:pPr>
            <a:endParaRPr lang="en-US"/>
          </a:p>
          <a:p>
            <a:pPr lvl="8">
              <a:buClr>
                <a:srgbClr val="000000"/>
              </a:buClr>
              <a:buFont typeface="Wingdings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TjHLF3xKWo" TargetMode="External"/><Relationship Id="rId2" Type="http://schemas.openxmlformats.org/officeDocument/2006/relationships/hyperlink" Target="https://www.youtube.com/watch?v=InPRQNQBj5c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L7xzcvJzZc" TargetMode="External"/><Relationship Id="rId2" Type="http://schemas.openxmlformats.org/officeDocument/2006/relationships/hyperlink" Target="https://www.youtube.com/watch?v=lhHkJ3InQO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9ptOeByLA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Origins: Evolution, Genetics &amp; Development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/>
              <a:t>The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6" y="2454429"/>
            <a:ext cx="4952999" cy="48321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125" y="1266825"/>
            <a:ext cx="6629400" cy="32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07916" indent="0">
              <a:buNone/>
            </a:pPr>
            <a:r>
              <a:rPr lang="en-US" dirty="0"/>
              <a:t>Genes = Lego instruction pages</a:t>
            </a:r>
          </a:p>
          <a:p>
            <a:r>
              <a:rPr lang="en-US" sz="2400" dirty="0"/>
              <a:t>Only 1.5% of human DNA codes for proteins, ~20,000 proteins in all (like most animals)</a:t>
            </a:r>
          </a:p>
          <a:p>
            <a:r>
              <a:rPr lang="en-US" sz="2400" dirty="0"/>
              <a:t>Between 20-85% of DNA may be “junk”</a:t>
            </a:r>
          </a:p>
          <a:p>
            <a:r>
              <a:rPr lang="en-US" sz="2400" dirty="0"/>
              <a:t>Rest is </a:t>
            </a:r>
            <a:r>
              <a:rPr lang="en-US" sz="2400" i="1" dirty="0"/>
              <a:t>regulatory</a:t>
            </a:r>
            <a:r>
              <a:rPr lang="en-US" sz="2400" dirty="0"/>
              <a:t> &amp; </a:t>
            </a:r>
            <a:r>
              <a:rPr lang="en-US" sz="2400" i="1" dirty="0"/>
              <a:t>control</a:t>
            </a:r>
            <a:r>
              <a:rPr lang="en-US" sz="2400" dirty="0"/>
              <a:t>: if, then, else, for, while, </a:t>
            </a:r>
            <a:r>
              <a:rPr lang="en-US" sz="2400" dirty="0" err="1"/>
              <a:t>etc</a:t>
            </a:r>
            <a:r>
              <a:rPr lang="en-US" sz="2400" dirty="0"/>
              <a:t> of the genetic program!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366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and DNA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2525" y="1770066"/>
            <a:ext cx="4608516" cy="4989513"/>
          </a:xfrm>
        </p:spPr>
        <p:txBody>
          <a:bodyPr/>
          <a:lstStyle/>
          <a:p>
            <a:r>
              <a:rPr lang="en-US" dirty="0"/>
              <a:t>DNA makes RNA (Transcription)</a:t>
            </a:r>
          </a:p>
          <a:p>
            <a:r>
              <a:rPr lang="en-US" dirty="0"/>
              <a:t>RNA makes proteins</a:t>
            </a:r>
          </a:p>
          <a:p>
            <a:r>
              <a:rPr lang="en-US" dirty="0"/>
              <a:t>(Translation)</a:t>
            </a:r>
          </a:p>
          <a:p>
            <a:r>
              <a:rPr lang="en-US" dirty="0"/>
              <a:t>Proteins make us</a:t>
            </a:r>
          </a:p>
        </p:txBody>
      </p:sp>
      <p:pic>
        <p:nvPicPr>
          <p:cNvPr id="4" name="Picture 3" descr="central_dogma_of_molecular_biochemistry_with_enzym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4191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98.8% Human?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02" r="-282"/>
          <a:stretch/>
        </p:blipFill>
        <p:spPr>
          <a:xfrm>
            <a:off x="1762125" y="1571625"/>
            <a:ext cx="6400801" cy="4253773"/>
          </a:xfrm>
        </p:spPr>
      </p:pic>
      <p:sp>
        <p:nvSpPr>
          <p:cNvPr id="5" name="TextBox 4"/>
          <p:cNvSpPr txBox="1"/>
          <p:nvPr/>
        </p:nvSpPr>
        <p:spPr>
          <a:xfrm>
            <a:off x="390525" y="6296025"/>
            <a:ext cx="9271739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Proteins largely the same, but regulatory / junk areas differ by ~5%</a:t>
            </a:r>
          </a:p>
        </p:txBody>
      </p:sp>
    </p:spTree>
    <p:extLst>
      <p:ext uri="{BB962C8B-B14F-4D97-AF65-F5344CB8AC3E}">
        <p14:creationId xmlns:p14="http://schemas.microsoft.com/office/powerpoint/2010/main" val="45896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Chromosomes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92" r="-272"/>
          <a:stretch/>
        </p:blipFill>
        <p:spPr>
          <a:xfrm>
            <a:off x="4429125" y="1724025"/>
            <a:ext cx="4992300" cy="3306759"/>
          </a:xfrm>
        </p:spPr>
      </p:pic>
      <p:sp>
        <p:nvSpPr>
          <p:cNvPr id="5" name="TextBox 4"/>
          <p:cNvSpPr txBox="1"/>
          <p:nvPr/>
        </p:nvSpPr>
        <p:spPr>
          <a:xfrm>
            <a:off x="619125" y="1724025"/>
            <a:ext cx="3733800" cy="333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2x of everything: mom + dad = 2</a:t>
            </a:r>
          </a:p>
          <a:p>
            <a:endParaRPr lang="en-US" sz="3200" dirty="0"/>
          </a:p>
          <a:p>
            <a:r>
              <a:rPr lang="en-US" sz="3200" dirty="0"/>
              <a:t>Dominant vs. recessive: </a:t>
            </a:r>
          </a:p>
          <a:p>
            <a:r>
              <a:rPr lang="en-US" sz="3200" dirty="0"/>
              <a:t>DD, </a:t>
            </a:r>
            <a:r>
              <a:rPr lang="en-US" sz="3200" dirty="0" err="1"/>
              <a:t>Dr</a:t>
            </a:r>
            <a:r>
              <a:rPr lang="en-US" sz="3200" dirty="0"/>
              <a:t>, </a:t>
            </a:r>
            <a:r>
              <a:rPr lang="en-US" sz="3200" dirty="0" err="1"/>
              <a:t>rD</a:t>
            </a:r>
            <a:r>
              <a:rPr lang="en-US" sz="3200" dirty="0"/>
              <a:t>, </a:t>
            </a:r>
            <a:r>
              <a:rPr lang="en-US" sz="3200" dirty="0" err="1"/>
              <a:t>rr</a:t>
            </a:r>
            <a:r>
              <a:rPr lang="en-US" sz="3200" dirty="0"/>
              <a:t> =</a:t>
            </a:r>
          </a:p>
          <a:p>
            <a:r>
              <a:rPr lang="en-US" sz="3200" dirty="0"/>
              <a:t>¾ dominant, ¼ rec.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325" y="5686425"/>
            <a:ext cx="8889172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All the bad stuff is recessive: why incest is risky!</a:t>
            </a:r>
          </a:p>
        </p:txBody>
      </p:sp>
    </p:spTree>
    <p:extLst>
      <p:ext uri="{BB962C8B-B14F-4D97-AF65-F5344CB8AC3E}">
        <p14:creationId xmlns:p14="http://schemas.microsoft.com/office/powerpoint/2010/main" val="115528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62D1-AD73-E34B-9606-BA5BD02C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346199"/>
          </a:xfrm>
        </p:spPr>
        <p:txBody>
          <a:bodyPr/>
          <a:lstStyle/>
          <a:p>
            <a:r>
              <a:rPr lang="en-US" dirty="0"/>
              <a:t>Sex = Genetic Randomness</a:t>
            </a:r>
            <a:br>
              <a:rPr lang="en-US" dirty="0"/>
            </a:br>
            <a:r>
              <a:rPr lang="en-US" sz="3600" dirty="0"/>
              <a:t>(but mixing is on </a:t>
            </a:r>
            <a:r>
              <a:rPr lang="en-US" sz="3600" i="1" dirty="0"/>
              <a:t>grand</a:t>
            </a:r>
            <a:r>
              <a:rPr lang="en-US" sz="3600" dirty="0"/>
              <a:t>parent’s genes!)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7A8DF-24F0-484F-A6F5-A6D77B34E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725" y="1660281"/>
            <a:ext cx="8229600" cy="5744424"/>
          </a:xfrm>
        </p:spPr>
      </p:pic>
    </p:spTree>
    <p:extLst>
      <p:ext uri="{BB962C8B-B14F-4D97-AF65-F5344CB8AC3E}">
        <p14:creationId xmlns:p14="http://schemas.microsoft.com/office/powerpoint/2010/main" val="173850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60BE-C62D-B243-A3ED-B64F571C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vs Recessive Logic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79B22-53A0-4A42-B9FD-5224584D6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953" y="1770063"/>
            <a:ext cx="5660370" cy="498951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3376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3924-427E-9B4C-963C-43C16AF8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Heritability estimated from Twins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6E8D0-8306-FC42-9776-234990AA9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25" y="1190625"/>
            <a:ext cx="6781800" cy="50840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2CE55-9C28-6B4B-B1D0-689C3537A6A8}"/>
              </a:ext>
            </a:extLst>
          </p:cNvPr>
          <p:cNvSpPr txBox="1"/>
          <p:nvPr/>
        </p:nvSpPr>
        <p:spPr>
          <a:xfrm>
            <a:off x="388941" y="6368268"/>
            <a:ext cx="91821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= Additive genetic factor;  C = Common (shared) environment;   E = Unique environment</a:t>
            </a:r>
          </a:p>
        </p:txBody>
      </p:sp>
    </p:spTree>
    <p:extLst>
      <p:ext uri="{BB962C8B-B14F-4D97-AF65-F5344CB8AC3E}">
        <p14:creationId xmlns:p14="http://schemas.microsoft.com/office/powerpoint/2010/main" val="418865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3924-427E-9B4C-963C-43C16AF8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 is tug-of-war between genetic and environmental factors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0C29A-9D3C-F84F-A45A-98EB1881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647825"/>
            <a:ext cx="6566222" cy="403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ABD58A-7617-9F40-801A-05D61974402A}"/>
              </a:ext>
            </a:extLst>
          </p:cNvPr>
          <p:cNvSpPr txBox="1"/>
          <p:nvPr/>
        </p:nvSpPr>
        <p:spPr>
          <a:xfrm>
            <a:off x="388941" y="5762625"/>
            <a:ext cx="9296400" cy="13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environmental influences go down, measured amount of genetic heritability goes up </a:t>
            </a:r>
            <a:r>
              <a:rPr lang="en-US" sz="2800" i="1" dirty="0"/>
              <a:t>even if the actual genetic influence remains exactly the same!!!</a:t>
            </a:r>
          </a:p>
        </p:txBody>
      </p:sp>
    </p:spTree>
    <p:extLst>
      <p:ext uri="{BB962C8B-B14F-4D97-AF65-F5344CB8AC3E}">
        <p14:creationId xmlns:p14="http://schemas.microsoft.com/office/powerpoint/2010/main" val="187877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5525" y="80963"/>
            <a:ext cx="4913316" cy="977248"/>
          </a:xfrm>
        </p:spPr>
        <p:txBody>
          <a:bodyPr/>
          <a:lstStyle/>
          <a:p>
            <a:r>
              <a:rPr lang="en-US" dirty="0"/>
              <a:t>Heritability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5325" y="5229225"/>
            <a:ext cx="8877300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30000" dirty="0"/>
              <a:t>2</a:t>
            </a:r>
            <a:r>
              <a:rPr lang="en-US" sz="2800" dirty="0"/>
              <a:t> = proportion of </a:t>
            </a:r>
            <a:r>
              <a:rPr lang="en-US" sz="2800" i="1" dirty="0"/>
              <a:t>variance</a:t>
            </a:r>
            <a:r>
              <a:rPr lang="en-US" sz="2800" dirty="0"/>
              <a:t> explained by genetics</a:t>
            </a:r>
          </a:p>
          <a:p>
            <a:endParaRPr lang="en-US" sz="2800" dirty="0"/>
          </a:p>
          <a:p>
            <a:r>
              <a:rPr lang="en-US" sz="2800" dirty="0"/>
              <a:t>Twin studies = 2x direct genetic contributions – </a:t>
            </a:r>
            <a:r>
              <a:rPr lang="en-US" sz="2800" i="1" dirty="0"/>
              <a:t>missing heritability</a:t>
            </a:r>
            <a:r>
              <a:rPr lang="en-US" sz="2800" dirty="0"/>
              <a:t> problem, or </a:t>
            </a:r>
            <a:r>
              <a:rPr lang="en-US" sz="2800" i="1" dirty="0"/>
              <a:t>excess</a:t>
            </a:r>
            <a:r>
              <a:rPr lang="en-US" sz="2800" dirty="0"/>
              <a:t> heritability in twins!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AB4397-9F06-AE4A-8D5C-BF5708F5C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213" y="1067735"/>
            <a:ext cx="9696842" cy="4009090"/>
          </a:xfrm>
        </p:spPr>
      </p:pic>
    </p:spTree>
    <p:extLst>
      <p:ext uri="{BB962C8B-B14F-4D97-AF65-F5344CB8AC3E}">
        <p14:creationId xmlns:p14="http://schemas.microsoft.com/office/powerpoint/2010/main" val="22482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84200"/>
          </a:xfrm>
        </p:spPr>
        <p:txBody>
          <a:bodyPr/>
          <a:lstStyle/>
          <a:p>
            <a:r>
              <a:rPr lang="en-US" dirty="0"/>
              <a:t>Genes and IQ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190625"/>
            <a:ext cx="9601200" cy="4605049"/>
          </a:xfrm>
        </p:spPr>
      </p:pic>
      <p:sp>
        <p:nvSpPr>
          <p:cNvPr id="5" name="TextBox 4"/>
          <p:cNvSpPr txBox="1"/>
          <p:nvPr/>
        </p:nvSpPr>
        <p:spPr>
          <a:xfrm>
            <a:off x="503241" y="5869132"/>
            <a:ext cx="9067800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Genome-Wide Association Study (GWAS) for IQ: No single gene explains much, but if you put them all together, ~20% heritability.</a:t>
            </a:r>
          </a:p>
          <a:p>
            <a:endParaRPr lang="en-US" sz="2400" dirty="0"/>
          </a:p>
          <a:p>
            <a:r>
              <a:rPr lang="en-US" sz="2400" dirty="0"/>
              <a:t>IQ = </a:t>
            </a:r>
            <a:r>
              <a:rPr lang="en-US" sz="2400" i="1" dirty="0"/>
              <a:t>Phenotype: observable characteristics or traits</a:t>
            </a:r>
          </a:p>
        </p:txBody>
      </p:sp>
    </p:spTree>
    <p:extLst>
      <p:ext uri="{BB962C8B-B14F-4D97-AF65-F5344CB8AC3E}">
        <p14:creationId xmlns:p14="http://schemas.microsoft.com/office/powerpoint/2010/main" val="330205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48" r="-5248"/>
          <a:stretch>
            <a:fillRect/>
          </a:stretch>
        </p:blipFill>
        <p:spPr>
          <a:xfrm>
            <a:off x="1304925" y="1770066"/>
            <a:ext cx="7010400" cy="3857439"/>
          </a:xfrm>
        </p:spPr>
      </p:pic>
      <p:sp>
        <p:nvSpPr>
          <p:cNvPr id="5" name="TextBox 4"/>
          <p:cNvSpPr txBox="1"/>
          <p:nvPr/>
        </p:nvSpPr>
        <p:spPr>
          <a:xfrm>
            <a:off x="619125" y="6067425"/>
            <a:ext cx="89916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a fish EVER give birth to something other than a fish!?</a:t>
            </a:r>
          </a:p>
        </p:txBody>
      </p:sp>
    </p:spTree>
    <p:extLst>
      <p:ext uri="{BB962C8B-B14F-4D97-AF65-F5344CB8AC3E}">
        <p14:creationId xmlns:p14="http://schemas.microsoft.com/office/powerpoint/2010/main" val="246263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164-69F3-C844-B9A2-E824C1E9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1650"/>
          </a:xfrm>
        </p:spPr>
        <p:txBody>
          <a:bodyPr/>
          <a:lstStyle/>
          <a:p>
            <a:r>
              <a:rPr lang="en-US" dirty="0"/>
              <a:t>IQ Gene Associations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3B043-F860-5C4D-AEF0-4878CBDA2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256" y="962025"/>
            <a:ext cx="5873869" cy="6418868"/>
          </a:xfrm>
        </p:spPr>
      </p:pic>
    </p:spTree>
    <p:extLst>
      <p:ext uri="{BB962C8B-B14F-4D97-AF65-F5344CB8AC3E}">
        <p14:creationId xmlns:p14="http://schemas.microsoft.com/office/powerpoint/2010/main" val="158395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/ Environment 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Overestimate heritability because genes influence environments!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Geeks seeking geeks do geeky things together which makes them even geekier, and thus more likely to </a:t>
            </a:r>
            <a:r>
              <a:rPr lang="en-US" i="1" dirty="0"/>
              <a:t>rule the world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And, yes, non-geeks shunning said geeks, further reinforcing said </a:t>
            </a:r>
            <a:r>
              <a:rPr lang="en-US" dirty="0" err="1"/>
              <a:t>geekiness</a:t>
            </a:r>
            <a:r>
              <a:rPr lang="en-US" dirty="0"/>
              <a:t> (reactive vs. active).</a:t>
            </a:r>
          </a:p>
        </p:txBody>
      </p:sp>
    </p:spTree>
    <p:extLst>
      <p:ext uri="{BB962C8B-B14F-4D97-AF65-F5344CB8AC3E}">
        <p14:creationId xmlns:p14="http://schemas.microsoft.com/office/powerpoint/2010/main" val="255743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ek-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504825"/>
            <a:ext cx="5105400" cy="6632800"/>
          </a:xfrm>
          <a:prstGeom prst="rect">
            <a:avLst/>
          </a:prstGeom>
        </p:spPr>
      </p:pic>
      <p:pic>
        <p:nvPicPr>
          <p:cNvPr id="6" name="Picture 5" descr="geek-co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1724025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Everything</a:t>
            </a:r>
            <a:r>
              <a:rPr lang="en-US" dirty="0"/>
              <a:t> is a Nature/Nurture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181225"/>
            <a:ext cx="9067799" cy="4578354"/>
          </a:xfrm>
        </p:spPr>
        <p:txBody>
          <a:bodyPr/>
          <a:lstStyle/>
          <a:p>
            <a:r>
              <a:rPr lang="en-US" dirty="0"/>
              <a:t>Can’t be smart if you can’t eat.</a:t>
            </a:r>
          </a:p>
          <a:p>
            <a:pPr lvl="1"/>
            <a:r>
              <a:rPr lang="en-US" dirty="0"/>
              <a:t>Deprivation of the basics leads to developmental problems no matter what genes you have</a:t>
            </a:r>
          </a:p>
          <a:p>
            <a:r>
              <a:rPr lang="en-US" dirty="0"/>
              <a:t>Parents give you genes and, for most, your early environment (c.f., twins reared apart!)</a:t>
            </a:r>
          </a:p>
          <a:p>
            <a:r>
              <a:rPr lang="en-US" dirty="0"/>
              <a:t>Brain is highly plastic (adaptive): h</a:t>
            </a:r>
            <a:r>
              <a:rPr lang="en-US" baseline="30000" dirty="0"/>
              <a:t>2</a:t>
            </a:r>
            <a:r>
              <a:rPr lang="en-US" dirty="0"/>
              <a:t> of IQ gets </a:t>
            </a:r>
            <a:r>
              <a:rPr lang="en-US" i="1" dirty="0"/>
              <a:t>larger</a:t>
            </a:r>
            <a:r>
              <a:rPr lang="en-US" dirty="0"/>
              <a:t> over time: it’s about </a:t>
            </a:r>
            <a:r>
              <a:rPr lang="en-US" i="1" dirty="0"/>
              <a:t>learning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72006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FD17-FD49-414B-8060-9D55BE22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IQ Heritability goes UP over time!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AC8333-8003-D14C-993C-8E7A55C5C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925" y="1495425"/>
            <a:ext cx="6012555" cy="4800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9BDCF-4E62-724B-A4BA-44DD483B856F}"/>
              </a:ext>
            </a:extLst>
          </p:cNvPr>
          <p:cNvSpPr txBox="1"/>
          <p:nvPr/>
        </p:nvSpPr>
        <p:spPr>
          <a:xfrm>
            <a:off x="1533525" y="6448425"/>
            <a:ext cx="79248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Also: Flynn effect: IQ is going up over decades</a:t>
            </a:r>
          </a:p>
        </p:txBody>
      </p:sp>
    </p:spTree>
    <p:extLst>
      <p:ext uri="{BB962C8B-B14F-4D97-AF65-F5344CB8AC3E}">
        <p14:creationId xmlns:p14="http://schemas.microsoft.com/office/powerpoint/2010/main" val="71425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Nurture 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Genes:</a:t>
            </a:r>
            <a:r>
              <a:rPr lang="en-US" sz="2800" dirty="0"/>
              <a:t> made from DNA, determine how body develops (the program)</a:t>
            </a:r>
          </a:p>
          <a:p>
            <a:pPr lvl="1"/>
            <a:r>
              <a:rPr lang="en-US" sz="2400" b="1" dirty="0"/>
              <a:t>Genotype</a:t>
            </a:r>
            <a:r>
              <a:rPr lang="en-US" sz="2400" dirty="0"/>
              <a:t> = all genes; </a:t>
            </a:r>
            <a:r>
              <a:rPr lang="en-US" sz="2400" b="1" dirty="0"/>
              <a:t>Alleles</a:t>
            </a:r>
            <a:r>
              <a:rPr lang="en-US" sz="2400" dirty="0"/>
              <a:t> = different versions of gene</a:t>
            </a:r>
          </a:p>
          <a:p>
            <a:r>
              <a:rPr lang="en-US" sz="2800" b="1" dirty="0"/>
              <a:t>Phenotype:</a:t>
            </a:r>
            <a:r>
              <a:rPr lang="en-US" sz="2800" dirty="0"/>
              <a:t> measurable traits (IQ, ADHD..)</a:t>
            </a:r>
          </a:p>
          <a:p>
            <a:r>
              <a:rPr lang="en-US" sz="2800" b="1" dirty="0"/>
              <a:t>Behavior(al) genetics: </a:t>
            </a:r>
            <a:r>
              <a:rPr lang="en-US" sz="2800" dirty="0"/>
              <a:t>study of genetic vs. environment influence on behavior,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400" dirty="0"/>
              <a:t>Identical vs. fraternal twins vs. unrelated siblings</a:t>
            </a:r>
          </a:p>
          <a:p>
            <a:r>
              <a:rPr lang="en-US" sz="2800" b="1" dirty="0"/>
              <a:t>Heritability (h</a:t>
            </a:r>
            <a:r>
              <a:rPr lang="en-US" sz="2800" b="1" baseline="30000" dirty="0"/>
              <a:t>2</a:t>
            </a:r>
            <a:r>
              <a:rPr lang="en-US" sz="2800" b="1" dirty="0"/>
              <a:t>): </a:t>
            </a:r>
            <a:r>
              <a:rPr lang="en-US" sz="2800" dirty="0"/>
              <a:t>amount of </a:t>
            </a:r>
            <a:r>
              <a:rPr lang="en-US" sz="2800" i="1" dirty="0"/>
              <a:t>variance</a:t>
            </a:r>
            <a:r>
              <a:rPr lang="en-US" sz="2800" dirty="0"/>
              <a:t> between people that is due to genes (0..1) (low variance = more h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</a:p>
          <a:p>
            <a:pPr lvl="1"/>
            <a:r>
              <a:rPr lang="en-US" sz="2400" dirty="0"/>
              <a:t>Almost everything has some heritability.. often ~.5</a:t>
            </a:r>
          </a:p>
        </p:txBody>
      </p:sp>
    </p:spTree>
    <p:extLst>
      <p:ext uri="{BB962C8B-B14F-4D97-AF65-F5344CB8AC3E}">
        <p14:creationId xmlns:p14="http://schemas.microsoft.com/office/powerpoint/2010/main" val="4211572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Nurture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</a:t>
            </a:r>
            <a:r>
              <a:rPr lang="en-US" dirty="0"/>
              <a:t> (shared = family, vs. unique) – everything outside of genes that affects you..</a:t>
            </a:r>
          </a:p>
          <a:p>
            <a:r>
              <a:rPr lang="en-US" dirty="0"/>
              <a:t>Everything (genes, environment) typically has an effect on everything.. e.g., IQ = 50/50</a:t>
            </a:r>
          </a:p>
          <a:p>
            <a:r>
              <a:rPr lang="en-US" b="1" dirty="0"/>
              <a:t>Gene / Environment Correlation: </a:t>
            </a:r>
            <a:r>
              <a:rPr lang="en-US" dirty="0"/>
              <a:t>environment affected by genes.. (geeks!)</a:t>
            </a:r>
          </a:p>
          <a:p>
            <a:r>
              <a:rPr lang="en-US" b="1" dirty="0"/>
              <a:t>Gene / Environment Interaction: </a:t>
            </a:r>
            <a:r>
              <a:rPr lang="en-US" dirty="0"/>
              <a:t>different people respond differently to same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82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go from </a:t>
            </a:r>
            <a:r>
              <a:rPr lang="en-US" dirty="0" err="1"/>
              <a:t>jello</a:t>
            </a:r>
            <a:r>
              <a:rPr lang="en-US" dirty="0"/>
              <a:t> to genius?</a:t>
            </a:r>
          </a:p>
          <a:p>
            <a:pPr lvl="1"/>
            <a:r>
              <a:rPr lang="en-US" dirty="0"/>
              <a:t>Babies are complete idiots (</a:t>
            </a:r>
            <a:r>
              <a:rPr lang="en-US" i="1" dirty="0"/>
              <a:t>Onion</a:t>
            </a:r>
            <a:r>
              <a:rPr lang="en-US" dirty="0"/>
              <a:t> headline)</a:t>
            </a:r>
          </a:p>
          <a:p>
            <a:pPr lvl="1"/>
            <a:r>
              <a:rPr lang="en-US" dirty="0"/>
              <a:t>Every one of you is capable of amazing feats of cognition that cannot be captured in current AI – and it all develops </a:t>
            </a:r>
            <a:r>
              <a:rPr lang="en-US" dirty="0" err="1"/>
              <a:t>automagically</a:t>
            </a:r>
            <a:r>
              <a:rPr lang="en-US" dirty="0"/>
              <a:t> – how!?</a:t>
            </a:r>
          </a:p>
          <a:p>
            <a:endParaRPr lang="en-US" dirty="0"/>
          </a:p>
          <a:p>
            <a:r>
              <a:rPr lang="en-US" dirty="0"/>
              <a:t>What forces shape our development?</a:t>
            </a:r>
          </a:p>
          <a:p>
            <a:pPr lvl="1"/>
            <a:r>
              <a:rPr lang="en-US" dirty="0"/>
              <a:t>Social, parental, genetic,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48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is Amazing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dirty="0"/>
              <a:t>We are (fascinated by) butterflies: baby </a:t>
            </a:r>
            <a:r>
              <a:rPr lang="en-US" sz="2800" i="1" dirty="0"/>
              <a:t>you</a:t>
            </a:r>
            <a:r>
              <a:rPr lang="en-US" sz="2800" dirty="0"/>
              <a:t> is as different from adult </a:t>
            </a:r>
            <a:r>
              <a:rPr lang="en-US" sz="2800" i="1" dirty="0"/>
              <a:t>you</a:t>
            </a:r>
            <a:r>
              <a:rPr lang="en-US" sz="2800" dirty="0"/>
              <a:t> as a caterpillar and a butterfly! </a:t>
            </a:r>
          </a:p>
          <a:p>
            <a:pPr marL="107916" indent="0">
              <a:buNone/>
            </a:pPr>
            <a:r>
              <a:rPr lang="en-US" sz="2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https://www.youtube.com/watch?v=InPRQNQBj5c</a:t>
            </a:r>
            <a:endParaRPr lang="en-US" sz="2800" dirty="0">
              <a:solidFill>
                <a:schemeClr val="tx1"/>
              </a:solidFill>
            </a:endParaRPr>
          </a:p>
          <a:p>
            <a:pPr marL="107916" indent="0">
              <a:buNone/>
            </a:pPr>
            <a:r>
              <a:rPr lang="en-US" sz="2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https://www.youtube.com/watch?v=ZTjHLF3xKWo</a:t>
            </a:r>
            <a:endParaRPr lang="en-US" sz="2800" dirty="0">
              <a:solidFill>
                <a:schemeClr val="tx1"/>
              </a:solidFill>
            </a:endParaRPr>
          </a:p>
          <a:p>
            <a:pPr marL="107916" indent="0">
              <a:buNone/>
            </a:pPr>
            <a:endParaRPr lang="en-US" sz="2800" dirty="0"/>
          </a:p>
          <a:p>
            <a:pPr marL="107916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324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Babies are Idiots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https://www.youtube.com/watch?v=lhHkJ3InQOE</a:t>
            </a:r>
            <a:endParaRPr lang="en-US" dirty="0">
              <a:solidFill>
                <a:schemeClr val="tx1"/>
              </a:solidFill>
            </a:endParaRPr>
          </a:p>
          <a:p>
            <a:pPr marL="107916" indent="0">
              <a:buNone/>
            </a:pPr>
            <a:r>
              <a:rPr lang="en-US" dirty="0"/>
              <a:t>(my son Kai)</a:t>
            </a:r>
          </a:p>
          <a:p>
            <a:pPr marL="107916" indent="0">
              <a:buNone/>
            </a:pP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https://www.youtube.com/watch?v=0L7xzcvJzZc</a:t>
            </a:r>
            <a:endParaRPr lang="en-US" dirty="0">
              <a:solidFill>
                <a:schemeClr val="tx1"/>
              </a:solidFill>
            </a:endParaRPr>
          </a:p>
          <a:p>
            <a:pPr marL="107916" indent="0">
              <a:buNone/>
            </a:pPr>
            <a:r>
              <a:rPr lang="en-US" dirty="0"/>
              <a:t>(my son Max)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Development = big, obvious effects – good window into components of cognition</a:t>
            </a:r>
          </a:p>
        </p:txBody>
      </p:sp>
    </p:spTree>
    <p:extLst>
      <p:ext uri="{BB962C8B-B14F-4D97-AF65-F5344CB8AC3E}">
        <p14:creationId xmlns:p14="http://schemas.microsoft.com/office/powerpoint/2010/main" val="108220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2" r="-14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0206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Develops, When?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Just think about everything you know:</a:t>
            </a:r>
          </a:p>
          <a:p>
            <a:r>
              <a:rPr lang="en-US" sz="2800" dirty="0"/>
              <a:t>Sensory-motor skills: recognizing, naming objects, reaching, manipulating, walking, talking, running…</a:t>
            </a:r>
          </a:p>
          <a:p>
            <a:pPr lvl="1"/>
            <a:r>
              <a:rPr lang="en-US" sz="2300" dirty="0"/>
              <a:t>Many animals born with these skills, why do we take so long?</a:t>
            </a:r>
          </a:p>
          <a:p>
            <a:pPr lvl="1"/>
            <a:r>
              <a:rPr lang="en-US" sz="2300" dirty="0"/>
              <a:t>You can’t even control your bowels for 3 full years!?</a:t>
            </a:r>
          </a:p>
          <a:p>
            <a:r>
              <a:rPr lang="en-US" sz="2800" dirty="0"/>
              <a:t>CCC = Controlling your behavior: first there are no tantrums, then there are, then they get less frequent.</a:t>
            </a:r>
          </a:p>
          <a:p>
            <a:r>
              <a:rPr lang="en-US" sz="2700" dirty="0"/>
              <a:t>Socialization: mine mine mine! -&gt; share, play together…</a:t>
            </a:r>
          </a:p>
          <a:p>
            <a:r>
              <a:rPr lang="en-US" sz="2700" dirty="0"/>
              <a:t>And then you go to school, college…</a:t>
            </a:r>
          </a:p>
        </p:txBody>
      </p:sp>
    </p:spTree>
    <p:extLst>
      <p:ext uri="{BB962C8B-B14F-4D97-AF65-F5344CB8AC3E}">
        <p14:creationId xmlns:p14="http://schemas.microsoft.com/office/powerpoint/2010/main" val="86144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783"/>
            <a:ext cx="10077448" cy="65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0" y="6722534"/>
            <a:ext cx="9686925" cy="840646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3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actual stages.. But useful simplification</a:t>
            </a:r>
            <a:endParaRPr lang="en" sz="33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59212872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5126-65EA-9848-B236-EFC18B5D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Erikson Psychosocial Development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8F4A46-F271-D647-9D44-602E79EAA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41" y="2105025"/>
            <a:ext cx="9067800" cy="3662383"/>
          </a:xfrm>
        </p:spPr>
      </p:pic>
    </p:spTree>
    <p:extLst>
      <p:ext uri="{BB962C8B-B14F-4D97-AF65-F5344CB8AC3E}">
        <p14:creationId xmlns:p14="http://schemas.microsoft.com/office/powerpoint/2010/main" val="31928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Kohlberg’s moral stages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5C5D33-8F1D-794A-8DF5-51C6177C5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925" y="1800225"/>
            <a:ext cx="7161835" cy="5029200"/>
          </a:xfrm>
        </p:spPr>
      </p:pic>
    </p:spTree>
    <p:extLst>
      <p:ext uri="{BB962C8B-B14F-4D97-AF65-F5344CB8AC3E}">
        <p14:creationId xmlns:p14="http://schemas.microsoft.com/office/powerpoint/2010/main" val="303153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Development</a:t>
            </a:r>
            <a:br>
              <a:rPr lang="en-US" dirty="0"/>
            </a:br>
            <a:r>
              <a:rPr lang="en-US" sz="3600" dirty="0"/>
              <a:t>(basic drives to make society 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dirty="0"/>
              <a:t>Haidt:</a:t>
            </a:r>
          </a:p>
          <a:p>
            <a:pPr lvl="1"/>
            <a:r>
              <a:rPr lang="en-US" sz="2400" dirty="0"/>
              <a:t>Care / harm: like reward / punishment – basic</a:t>
            </a:r>
          </a:p>
          <a:p>
            <a:pPr lvl="1"/>
            <a:r>
              <a:rPr lang="en-US" sz="2400" dirty="0"/>
              <a:t>Fairness / justice: no cheaters!  Or cheated!</a:t>
            </a:r>
          </a:p>
          <a:p>
            <a:pPr lvl="1"/>
            <a:r>
              <a:rPr lang="en-US" sz="2400" dirty="0"/>
              <a:t>Group Loyalty: love the in-group, hate the out-group</a:t>
            </a:r>
          </a:p>
          <a:p>
            <a:pPr lvl="1"/>
            <a:r>
              <a:rPr lang="en-US" sz="2400" dirty="0"/>
              <a:t>Respect for authority: stay in line!</a:t>
            </a:r>
          </a:p>
          <a:p>
            <a:pPr lvl="1"/>
            <a:r>
              <a:rPr lang="en-US" sz="2400" dirty="0"/>
              <a:t>Purity and sanctity: rules about sex, food, nudity, </a:t>
            </a:r>
            <a:r>
              <a:rPr lang="en-US" sz="2400" dirty="0" err="1"/>
              <a:t>etc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0822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Problem: Truly understanding development requires truly understanding how it all works!  </a:t>
            </a:r>
            <a:r>
              <a:rPr lang="en-US" sz="2400" i="1" dirty="0"/>
              <a:t>(absurd to teach 1 lecture on this topic!)</a:t>
            </a:r>
          </a:p>
          <a:p>
            <a:r>
              <a:rPr lang="en-US" dirty="0"/>
              <a:t>Brain maturation?</a:t>
            </a:r>
          </a:p>
          <a:p>
            <a:r>
              <a:rPr lang="en-US" dirty="0"/>
              <a:t>Learning?</a:t>
            </a:r>
          </a:p>
          <a:p>
            <a:r>
              <a:rPr lang="en-US" dirty="0"/>
              <a:t>Schema assimilation, accommodation? (Piaget)</a:t>
            </a:r>
          </a:p>
          <a:p>
            <a:r>
              <a:rPr lang="en-US" dirty="0"/>
              <a:t>Internal drives?</a:t>
            </a:r>
          </a:p>
          <a:p>
            <a:r>
              <a:rPr lang="en-US" dirty="0"/>
              <a:t>External forces (social, parental), schooling?</a:t>
            </a:r>
          </a:p>
        </p:txBody>
      </p:sp>
    </p:spTree>
    <p:extLst>
      <p:ext uri="{BB962C8B-B14F-4D97-AF65-F5344CB8AC3E}">
        <p14:creationId xmlns:p14="http://schemas.microsoft.com/office/powerpoint/2010/main" val="3988968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41400"/>
          </a:xfrm>
        </p:spPr>
        <p:txBody>
          <a:bodyPr/>
          <a:lstStyle/>
          <a:p>
            <a:r>
              <a:rPr lang="en-US" dirty="0"/>
              <a:t>Brain Maturation: Synaptic Pruning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1685925" y="1408702"/>
            <a:ext cx="6553200" cy="4745445"/>
          </a:xfrm>
        </p:spPr>
      </p:pic>
      <p:sp>
        <p:nvSpPr>
          <p:cNvPr id="5" name="TextBox 4"/>
          <p:cNvSpPr txBox="1"/>
          <p:nvPr/>
        </p:nvSpPr>
        <p:spPr>
          <a:xfrm>
            <a:off x="390525" y="6372225"/>
            <a:ext cx="9370474" cy="79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Blue = thinner = more synapses pruned = more mature</a:t>
            </a:r>
          </a:p>
          <a:p>
            <a:r>
              <a:rPr lang="en-US" sz="2400" dirty="0"/>
              <a:t>Sensory areas mature first, then “higher level” areas; PFC last of all</a:t>
            </a:r>
          </a:p>
        </p:txBody>
      </p:sp>
      <p:pic>
        <p:nvPicPr>
          <p:cNvPr id="6" name="Content Placeholder 3" descr="OKA_F_04-10.jpg">
            <a:extLst>
              <a:ext uri="{FF2B5EF4-FFF2-40B4-BE49-F238E27FC236}">
                <a16:creationId xmlns:a16="http://schemas.microsoft.com/office/drawing/2014/main" id="{267B462D-6723-AB4F-B3DF-F4DA7312D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 bwMode="auto">
          <a:xfrm>
            <a:off x="1609725" y="1408702"/>
            <a:ext cx="6553200" cy="47454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Content Placeholder 3" descr="OKA_F_04-10.jpg">
            <a:extLst>
              <a:ext uri="{FF2B5EF4-FFF2-40B4-BE49-F238E27FC236}">
                <a16:creationId xmlns:a16="http://schemas.microsoft.com/office/drawing/2014/main" id="{DD9FEF7A-BAE5-4643-BF64-4C57C04E6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 bwMode="auto">
          <a:xfrm>
            <a:off x="1609725" y="1474378"/>
            <a:ext cx="6553200" cy="47454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3778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Sensory/Motor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First 6 months: learning to predict what you’ll see next – passive sensory learning about basic physics, object permanence, object shapes,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CCC = Compression, Contrast</a:t>
            </a:r>
          </a:p>
          <a:p>
            <a:pPr lvl="1"/>
            <a:r>
              <a:rPr lang="en-US" dirty="0"/>
              <a:t>We have initial computer models of this</a:t>
            </a:r>
          </a:p>
          <a:p>
            <a:pPr lvl="1"/>
            <a:r>
              <a:rPr lang="en-US" dirty="0"/>
              <a:t>E.g.: Objects are solid, Objects only move through contact, Objects travel through space in continuous path..  </a:t>
            </a:r>
            <a:r>
              <a:rPr lang="en-US" dirty="0" err="1"/>
              <a:t>Spelke</a:t>
            </a:r>
            <a:r>
              <a:rPr lang="en-US" dirty="0"/>
              <a:t> et al: Nativism (built-in) vs. learned..</a:t>
            </a:r>
          </a:p>
          <a:p>
            <a:pPr lvl="1"/>
            <a:r>
              <a:rPr lang="en-US" dirty="0"/>
              <a:t>Physics = a “schema”?</a:t>
            </a:r>
          </a:p>
        </p:txBody>
      </p:sp>
    </p:spTree>
    <p:extLst>
      <p:ext uri="{BB962C8B-B14F-4D97-AF65-F5344CB8AC3E}">
        <p14:creationId xmlns:p14="http://schemas.microsoft.com/office/powerpoint/2010/main" val="1948287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Sensory/Motor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Then: more active motor grasping and manipulation – starting to learn about self-efficacy</a:t>
            </a:r>
          </a:p>
          <a:p>
            <a:pPr lvl="1"/>
            <a:r>
              <a:rPr lang="en-US" dirty="0"/>
              <a:t>Learning that we can affect the world, prelude to full sense of agency..</a:t>
            </a:r>
          </a:p>
          <a:p>
            <a:pPr marL="576084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04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of Learning is Passive?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952" y="2064088"/>
            <a:ext cx="2121977" cy="1799508"/>
          </a:xfrm>
        </p:spPr>
      </p:pic>
      <p:pic>
        <p:nvPicPr>
          <p:cNvPr id="6" name="Picture 5" descr="fig_skinner_box_baby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237" y="1873809"/>
            <a:ext cx="3566201" cy="3439804"/>
          </a:xfrm>
          <a:prstGeom prst="rect">
            <a:avLst/>
          </a:prstGeom>
        </p:spPr>
      </p:pic>
      <p:pic>
        <p:nvPicPr>
          <p:cNvPr id="7" name="Picture 6" descr="fig_schultz97_vta_t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60" y="1757905"/>
            <a:ext cx="2841522" cy="4549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9299" y="3911820"/>
            <a:ext cx="1718186" cy="61345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3500" kern="0" dirty="0">
                <a:latin typeface="Arial"/>
                <a:ea typeface="ＭＳ Ｐゴシック" pitchFamily="-109" charset="-128"/>
              </a:rPr>
              <a:t>Pavlov </a:t>
            </a:r>
            <a:endParaRPr lang="en-US" sz="3500" dirty="0"/>
          </a:p>
        </p:txBody>
      </p:sp>
      <p:sp>
        <p:nvSpPr>
          <p:cNvPr id="9" name="TextBox 8"/>
          <p:cNvSpPr txBox="1"/>
          <p:nvPr/>
        </p:nvSpPr>
        <p:spPr>
          <a:xfrm>
            <a:off x="3909356" y="5360641"/>
            <a:ext cx="1718186" cy="61345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3500" kern="0" dirty="0">
                <a:solidFill>
                  <a:srgbClr val="000000"/>
                </a:solidFill>
                <a:latin typeface="Arial"/>
                <a:ea typeface="ＭＳ Ｐゴシック" pitchFamily="-109" charset="-128"/>
              </a:rPr>
              <a:t>Skinner</a:t>
            </a:r>
            <a:endParaRPr lang="en-US" sz="35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7330" y="6326523"/>
            <a:ext cx="2297349" cy="61345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3500" kern="0" dirty="0">
                <a:solidFill>
                  <a:srgbClr val="000000"/>
                </a:solidFill>
                <a:latin typeface="Arial"/>
                <a:ea typeface="ＭＳ Ｐゴシック" pitchFamily="-109" charset="-128"/>
              </a:rPr>
              <a:t>Dopamine</a:t>
            </a:r>
            <a:endParaRPr lang="en-US" sz="3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21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to Fathom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It took a </a:t>
            </a:r>
            <a:r>
              <a:rPr lang="en-US" b="1" i="1" dirty="0"/>
              <a:t>long</a:t>
            </a:r>
            <a:r>
              <a:rPr lang="en-US" dirty="0"/>
              <a:t> time (longer than you can imagine!)</a:t>
            </a:r>
          </a:p>
          <a:p>
            <a:pPr marL="107916" indent="0">
              <a:buNone/>
            </a:pPr>
            <a:r>
              <a:rPr lang="en-US" dirty="0"/>
              <a:t>	- very, very gradual change..</a:t>
            </a:r>
          </a:p>
          <a:p>
            <a:pPr marL="107916" indent="0">
              <a:buNone/>
            </a:pPr>
            <a:r>
              <a:rPr lang="en-US" dirty="0"/>
              <a:t>We don’t think of ourselves as cells              (which is frog, human?):</a:t>
            </a:r>
          </a:p>
          <a:p>
            <a:pPr marL="107916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01" y="4264822"/>
            <a:ext cx="8574083" cy="27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78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0526" y="2047668"/>
            <a:ext cx="5709056" cy="4810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2 Years of Age, a Miracle Occurs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sz="4400" dirty="0"/>
              <a:t>Tantrums!!!</a:t>
            </a:r>
          </a:p>
        </p:txBody>
      </p:sp>
    </p:spTree>
    <p:extLst>
      <p:ext uri="{BB962C8B-B14F-4D97-AF65-F5344CB8AC3E}">
        <p14:creationId xmlns:p14="http://schemas.microsoft.com/office/powerpoint/2010/main" val="784084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Learning is Active!</a:t>
            </a:r>
            <a:br>
              <a:rPr lang="en-US" dirty="0"/>
            </a:br>
            <a:r>
              <a:rPr lang="en-US" dirty="0"/>
              <a:t>CCC = Control!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333625"/>
            <a:ext cx="9067799" cy="4425954"/>
          </a:xfrm>
        </p:spPr>
        <p:txBody>
          <a:bodyPr/>
          <a:lstStyle/>
          <a:p>
            <a:r>
              <a:rPr lang="en-US" dirty="0"/>
              <a:t>Kids carefully decide what to try or avoid</a:t>
            </a:r>
          </a:p>
          <a:p>
            <a:r>
              <a:rPr lang="en-US" dirty="0"/>
              <a:t>Boredom and curiosity drive expansion of abilities over time</a:t>
            </a:r>
          </a:p>
          <a:p>
            <a:r>
              <a:rPr lang="en-US" dirty="0"/>
              <a:t>Social influences are major: kids especially sensitive to peers – we are herd animals!</a:t>
            </a:r>
          </a:p>
        </p:txBody>
      </p:sp>
    </p:spTree>
    <p:extLst>
      <p:ext uri="{BB962C8B-B14F-4D97-AF65-F5344CB8AC3E}">
        <p14:creationId xmlns:p14="http://schemas.microsoft.com/office/powerpoint/2010/main" val="3630738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Nurture Assumption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98" r="-1210"/>
          <a:stretch/>
        </p:blipFill>
        <p:spPr>
          <a:xfrm>
            <a:off x="6791325" y="1647825"/>
            <a:ext cx="2373168" cy="3535359"/>
          </a:xfrm>
        </p:spPr>
      </p:pic>
      <p:sp>
        <p:nvSpPr>
          <p:cNvPr id="5" name="TextBox 4"/>
          <p:cNvSpPr txBox="1"/>
          <p:nvPr/>
        </p:nvSpPr>
        <p:spPr>
          <a:xfrm>
            <a:off x="695325" y="1647825"/>
            <a:ext cx="6096000" cy="449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Tx/>
              <a:buChar char="•"/>
            </a:pPr>
            <a:r>
              <a:rPr lang="en-US" sz="2600" dirty="0"/>
              <a:t>Very little evidence of parental influence on children, </a:t>
            </a:r>
            <a:r>
              <a:rPr lang="en-US" sz="2600" i="1" dirty="0"/>
              <a:t>beyond genetics</a:t>
            </a:r>
          </a:p>
          <a:p>
            <a:pPr marL="717415" lvl="1" indent="-285750">
              <a:buSzPct val="100000"/>
              <a:buFontTx/>
              <a:buChar char="•"/>
            </a:pPr>
            <a:r>
              <a:rPr lang="en-US" sz="2400" dirty="0"/>
              <a:t>Genetic / environment correlation?</a:t>
            </a:r>
          </a:p>
          <a:p>
            <a:pPr lvl="1" indent="0">
              <a:buSzPct val="100000"/>
            </a:pPr>
            <a:endParaRPr lang="en-US" sz="2600" dirty="0"/>
          </a:p>
          <a:p>
            <a:pPr marL="285750" indent="-285750">
              <a:buSzPct val="100000"/>
              <a:buFontTx/>
              <a:buChar char="•"/>
            </a:pPr>
            <a:r>
              <a:rPr lang="en-US" sz="2600" dirty="0"/>
              <a:t>Peers matter the most of environmental influences</a:t>
            </a:r>
          </a:p>
          <a:p>
            <a:pPr marL="717415" lvl="1" indent="-285750">
              <a:buSzPct val="100000"/>
              <a:buFontTx/>
              <a:buChar char="•"/>
            </a:pPr>
            <a:r>
              <a:rPr lang="en-US" sz="2400" dirty="0"/>
              <a:t>Which language to immigrants learn?</a:t>
            </a:r>
          </a:p>
          <a:p>
            <a:pPr marL="717415" lvl="1" indent="-285750">
              <a:buSzPct val="100000"/>
              <a:buFontTx/>
              <a:buChar char="•"/>
            </a:pPr>
            <a:r>
              <a:rPr lang="en-US" sz="2400" dirty="0"/>
              <a:t>Who did you talk most w/ in High School?</a:t>
            </a:r>
          </a:p>
          <a:p>
            <a:pPr marL="285750" indent="-285750">
              <a:buSzPct val="100000"/>
              <a:buFontTx/>
              <a:buChar char="•"/>
            </a:pPr>
            <a:endParaRPr lang="en-US" sz="2600" dirty="0"/>
          </a:p>
          <a:p>
            <a:pPr marL="285750" indent="-285750">
              <a:buSzPct val="100000"/>
              <a:buFontTx/>
              <a:buChar char="•"/>
            </a:pPr>
            <a:r>
              <a:rPr lang="en-US" sz="2600" dirty="0"/>
              <a:t>What data tells us these things?</a:t>
            </a:r>
          </a:p>
          <a:p>
            <a:pPr marL="285750" indent="-285750">
              <a:buFontTx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56141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Parents only don’t matter if they’re ‘normal’ (and actually present)</a:t>
            </a:r>
          </a:p>
          <a:p>
            <a:pPr lvl="1"/>
            <a:r>
              <a:rPr lang="en-US" dirty="0"/>
              <a:t>Romanian orphans</a:t>
            </a:r>
          </a:p>
          <a:p>
            <a:pPr lvl="1"/>
            <a:r>
              <a:rPr lang="en-US" dirty="0"/>
              <a:t>Abuse, neglect,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(Same point about genetics dominating when there isn’t too much variance in the environment: how different </a:t>
            </a:r>
            <a:r>
              <a:rPr lang="en-US" i="1" dirty="0"/>
              <a:t>really</a:t>
            </a:r>
            <a:r>
              <a:rPr lang="en-US" dirty="0"/>
              <a:t> are different parents?)</a:t>
            </a:r>
          </a:p>
        </p:txBody>
      </p:sp>
    </p:spTree>
    <p:extLst>
      <p:ext uri="{BB962C8B-B14F-4D97-AF65-F5344CB8AC3E}">
        <p14:creationId xmlns:p14="http://schemas.microsoft.com/office/powerpoint/2010/main" val="3535607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Temperament: Personality</a:t>
            </a:r>
            <a:br>
              <a:rPr lang="en-US" dirty="0"/>
            </a:br>
            <a:r>
              <a:rPr lang="en-US" sz="3600" dirty="0"/>
              <a:t>vs Big 5 OCEAN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257425"/>
            <a:ext cx="9067799" cy="4502154"/>
          </a:xfrm>
        </p:spPr>
        <p:txBody>
          <a:bodyPr/>
          <a:lstStyle/>
          <a:p>
            <a:pPr marL="107916" indent="0">
              <a:buNone/>
            </a:pPr>
            <a:r>
              <a:rPr lang="en-US" sz="2800" dirty="0"/>
              <a:t>Effortful </a:t>
            </a:r>
            <a:r>
              <a:rPr lang="en-US" sz="2800" i="1" dirty="0"/>
              <a:t>control: </a:t>
            </a:r>
            <a:r>
              <a:rPr lang="en-US" sz="2800" dirty="0"/>
              <a:t>Conscientiousness</a:t>
            </a:r>
            <a:endParaRPr lang="en-US" sz="2800" i="1" dirty="0"/>
          </a:p>
          <a:p>
            <a:pPr marL="107916" indent="0">
              <a:buNone/>
            </a:pPr>
            <a:r>
              <a:rPr lang="en-US" sz="2800" dirty="0"/>
              <a:t>Negative emotionality: Neuroticism / not-Agreeableness</a:t>
            </a:r>
          </a:p>
          <a:p>
            <a:pPr lvl="1"/>
            <a:r>
              <a:rPr lang="en-US" sz="2400" dirty="0"/>
              <a:t>“avoid” dimension</a:t>
            </a:r>
          </a:p>
          <a:p>
            <a:pPr marL="107916" indent="0">
              <a:buNone/>
            </a:pPr>
            <a:r>
              <a:rPr lang="en-US" sz="2800" dirty="0"/>
              <a:t>Extraversion: Extraversion / Openness</a:t>
            </a:r>
          </a:p>
          <a:p>
            <a:pPr lvl="1"/>
            <a:r>
              <a:rPr lang="en-US" sz="2400" dirty="0"/>
              <a:t>“approach” dimension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sz="2800" dirty="0"/>
              <a:t>Basic “parameters” on motivational system..</a:t>
            </a:r>
          </a:p>
        </p:txBody>
      </p:sp>
    </p:spTree>
    <p:extLst>
      <p:ext uri="{BB962C8B-B14F-4D97-AF65-F5344CB8AC3E}">
        <p14:creationId xmlns:p14="http://schemas.microsoft.com/office/powerpoint/2010/main" val="1055546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 Theory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Nice metaphor, but likely largely bogus..</a:t>
            </a:r>
          </a:p>
          <a:p>
            <a:pPr marL="107916" indent="0">
              <a:buNone/>
            </a:pPr>
            <a:r>
              <a:rPr lang="en-US" dirty="0"/>
              <a:t>We don’t see entire world through lens of </a:t>
            </a:r>
            <a:r>
              <a:rPr lang="en-US" i="1" dirty="0"/>
              <a:t>mother</a:t>
            </a:r>
            <a:r>
              <a:rPr lang="en-US" dirty="0"/>
              <a:t> (how many others fit the </a:t>
            </a:r>
            <a:r>
              <a:rPr lang="en-US" i="1" dirty="0"/>
              <a:t>mother</a:t>
            </a:r>
            <a:r>
              <a:rPr lang="en-US" dirty="0"/>
              <a:t> role??)</a:t>
            </a:r>
          </a:p>
          <a:p>
            <a:pPr marL="107916" indent="0">
              <a:buNone/>
            </a:pPr>
            <a:r>
              <a:rPr lang="en-US" dirty="0"/>
              <a:t>Strange Situation and Attachment Styles:</a:t>
            </a:r>
          </a:p>
          <a:p>
            <a:r>
              <a:rPr lang="en-US" b="1" dirty="0"/>
              <a:t>Secure</a:t>
            </a:r>
            <a:r>
              <a:rPr lang="en-US" dirty="0"/>
              <a:t>: Need mommy, miss mommy, all good with strangers as long as mommy is around..</a:t>
            </a:r>
          </a:p>
          <a:p>
            <a:r>
              <a:rPr lang="en-US" b="1" dirty="0"/>
              <a:t>Avoidant</a:t>
            </a:r>
            <a:r>
              <a:rPr lang="en-US" dirty="0"/>
              <a:t>: Disengaged, even from mommy..</a:t>
            </a:r>
          </a:p>
          <a:p>
            <a:r>
              <a:rPr lang="en-US" b="1" dirty="0"/>
              <a:t>Insecure-Ambivalent</a:t>
            </a:r>
            <a:r>
              <a:rPr lang="en-US" dirty="0"/>
              <a:t>: Wary, anxious, mad at mommy..</a:t>
            </a:r>
          </a:p>
        </p:txBody>
      </p:sp>
    </p:spTree>
    <p:extLst>
      <p:ext uri="{BB962C8B-B14F-4D97-AF65-F5344CB8AC3E}">
        <p14:creationId xmlns:p14="http://schemas.microsoft.com/office/powerpoint/2010/main" val="629121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i="1" dirty="0"/>
              <a:t>Boyhood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Adolescence: Everything in place except good judgment!  And an appreciation of it all..</a:t>
            </a:r>
          </a:p>
          <a:p>
            <a:pPr lvl="1"/>
            <a:r>
              <a:rPr lang="en-US" dirty="0"/>
              <a:t>youth is wasted on the young</a:t>
            </a:r>
          </a:p>
          <a:p>
            <a:r>
              <a:rPr lang="en-US" dirty="0"/>
              <a:t>Young adult: what do I do with my life?</a:t>
            </a:r>
          </a:p>
          <a:p>
            <a:r>
              <a:rPr lang="en-US" dirty="0"/>
              <a:t>Adult: joys of parenting, marriage</a:t>
            </a:r>
          </a:p>
          <a:p>
            <a:r>
              <a:rPr lang="en-US" dirty="0"/>
              <a:t>Midlife: did someone say crisis?</a:t>
            </a:r>
          </a:p>
          <a:p>
            <a:r>
              <a:rPr lang="en-US" dirty="0"/>
              <a:t>Golden years: and </a:t>
            </a:r>
            <a:r>
              <a:rPr lang="en-US"/>
              <a:t>then you die..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54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Brain maturation = synaptic pruning, goes from sensorimotor up to higher areas (prefrontal cortex is last = Control area)</a:t>
            </a:r>
          </a:p>
          <a:p>
            <a:r>
              <a:rPr lang="en-US" sz="2800" dirty="0"/>
              <a:t>Overall Stages: Sensorimotor, preoperational, concrete operations, formal operations</a:t>
            </a:r>
          </a:p>
          <a:p>
            <a:r>
              <a:rPr lang="en-US" sz="2800" dirty="0"/>
              <a:t>Temperament: reasonably stable, effortful control, negative affect (avoid), extroversion (approach)</a:t>
            </a:r>
          </a:p>
          <a:p>
            <a:r>
              <a:rPr lang="en-US" sz="2800" dirty="0"/>
              <a:t>Attachment: secure, avoidant, insecure/ambivalent: reflects personality vs. shapes it?  (Reflects!)</a:t>
            </a:r>
          </a:p>
          <a:p>
            <a:r>
              <a:rPr lang="en-US" sz="2800" dirty="0"/>
              <a:t>Adolescents: lack PFC for making good decisions..</a:t>
            </a:r>
          </a:p>
        </p:txBody>
      </p:sp>
    </p:spTree>
    <p:extLst>
      <p:ext uri="{BB962C8B-B14F-4D97-AF65-F5344CB8AC3E}">
        <p14:creationId xmlns:p14="http://schemas.microsoft.com/office/powerpoint/2010/main" val="4084100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It is especially challenging to figure out what preverbal, </a:t>
            </a:r>
            <a:r>
              <a:rPr lang="en-US" dirty="0" err="1"/>
              <a:t>jello</a:t>
            </a:r>
            <a:r>
              <a:rPr lang="en-US" dirty="0"/>
              <a:t>-ball babies are thinking!</a:t>
            </a:r>
          </a:p>
          <a:p>
            <a:pPr marL="107916" indent="0">
              <a:buNone/>
            </a:pPr>
            <a:r>
              <a:rPr lang="en-US" dirty="0"/>
              <a:t>	- they can’t talk, point, push buttons..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How would you do it?  Hint: have you seen </a:t>
            </a:r>
            <a:r>
              <a:rPr lang="en-US" i="1" dirty="0"/>
              <a:t>The Theory of Everything</a:t>
            </a:r>
            <a:r>
              <a:rPr lang="en-US" dirty="0"/>
              <a:t>?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12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8 from Newborns' preferential tracking of face-like stimuli and its  subsequent decline | Semantic Scholar">
            <a:extLst>
              <a:ext uri="{FF2B5EF4-FFF2-40B4-BE49-F238E27FC236}">
                <a16:creationId xmlns:a16="http://schemas.microsoft.com/office/drawing/2014/main" id="{DAB8178C-2C8C-D649-A9EA-7BE0D3A24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1649730"/>
            <a:ext cx="52451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80ED3FA-A02F-614F-8FE3-9A0A212D64E9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647825"/>
            <a:ext cx="3795675" cy="544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A535E7-3C41-F443-9656-DB852E5A3615}"/>
              </a:ext>
            </a:extLst>
          </p:cNvPr>
          <p:cNvSpPr txBox="1"/>
          <p:nvPr/>
        </p:nvSpPr>
        <p:spPr>
          <a:xfrm>
            <a:off x="695325" y="352425"/>
            <a:ext cx="8610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Visual Tracking</a:t>
            </a:r>
          </a:p>
        </p:txBody>
      </p:sp>
    </p:spTree>
    <p:extLst>
      <p:ext uri="{BB962C8B-B14F-4D97-AF65-F5344CB8AC3E}">
        <p14:creationId xmlns:p14="http://schemas.microsoft.com/office/powerpoint/2010/main" val="642969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and Lego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4125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ception, Motor Development, Learning, and Cognition in Infancy - ppt  video online download">
            <a:extLst>
              <a:ext uri="{FF2B5EF4-FFF2-40B4-BE49-F238E27FC236}">
                <a16:creationId xmlns:a16="http://schemas.microsoft.com/office/drawing/2014/main" id="{7C70CAF3-BA84-4E40-B5D6-F097FD475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9" t="2625" r="8412" b="19743"/>
          <a:stretch/>
        </p:blipFill>
        <p:spPr bwMode="auto">
          <a:xfrm>
            <a:off x="923925" y="1571625"/>
            <a:ext cx="8305801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827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Splitscreen Preferential Looking Procedure. Infants sit on... |  Download Scientific Diagram">
            <a:extLst>
              <a:ext uri="{FF2B5EF4-FFF2-40B4-BE49-F238E27FC236}">
                <a16:creationId xmlns:a16="http://schemas.microsoft.com/office/drawing/2014/main" id="{7D292B9D-1778-594B-9D28-1F9C24EC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7825"/>
            <a:ext cx="1007745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6DC92-2A61-BA49-9860-383484132B28}"/>
              </a:ext>
            </a:extLst>
          </p:cNvPr>
          <p:cNvSpPr txBox="1"/>
          <p:nvPr/>
        </p:nvSpPr>
        <p:spPr>
          <a:xfrm>
            <a:off x="1000125" y="276225"/>
            <a:ext cx="79248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Preferential Looking: Habituation</a:t>
            </a:r>
          </a:p>
        </p:txBody>
      </p:sp>
    </p:spTree>
    <p:extLst>
      <p:ext uri="{BB962C8B-B14F-4D97-AF65-F5344CB8AC3E}">
        <p14:creationId xmlns:p14="http://schemas.microsoft.com/office/powerpoint/2010/main" val="3619413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25" y="1800225"/>
            <a:ext cx="7675400" cy="47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1304925" y="428625"/>
            <a:ext cx="8226418" cy="61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744" tIns="48997" rIns="99744" bIns="48997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dirty="0">
                <a:latin typeface="Helvetica" charset="0"/>
              </a:rPr>
              <a:t>Object Permanence</a:t>
            </a:r>
          </a:p>
        </p:txBody>
      </p:sp>
    </p:spTree>
    <p:extLst>
      <p:ext uri="{BB962C8B-B14F-4D97-AF65-F5344CB8AC3E}">
        <p14:creationId xmlns:p14="http://schemas.microsoft.com/office/powerpoint/2010/main" val="1762986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parts, reconfigured..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25" y="1618629"/>
            <a:ext cx="5812739" cy="4231673"/>
          </a:xfrm>
        </p:spPr>
      </p:pic>
      <p:sp>
        <p:nvSpPr>
          <p:cNvPr id="5" name="TextBox 4"/>
          <p:cNvSpPr txBox="1"/>
          <p:nvPr/>
        </p:nvSpPr>
        <p:spPr>
          <a:xfrm>
            <a:off x="542925" y="5991225"/>
            <a:ext cx="86868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Evolution operates on an elaborate “instruction booklet” for constructing bodies from basic building blocks – the instruction book is subject to random and powerful hacking..</a:t>
            </a:r>
          </a:p>
        </p:txBody>
      </p:sp>
    </p:spTree>
    <p:extLst>
      <p:ext uri="{BB962C8B-B14F-4D97-AF65-F5344CB8AC3E}">
        <p14:creationId xmlns:p14="http://schemas.microsoft.com/office/powerpoint/2010/main" val="225020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Forward..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Soft robots evolving in front of your eyes:</a:t>
            </a:r>
          </a:p>
          <a:p>
            <a:pPr marL="107916" indent="0">
              <a:buNone/>
            </a:pP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https://www.youtube.com/watch?v=z9ptOeByLA4</a:t>
            </a:r>
            <a:endParaRPr lang="en-US" dirty="0">
              <a:solidFill>
                <a:schemeClr val="tx1"/>
              </a:solidFill>
            </a:endParaRP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8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not an optimization process!</a:t>
            </a:r>
            <a:br>
              <a:rPr lang="en-US" dirty="0"/>
            </a:br>
            <a:r>
              <a:rPr lang="en-US" dirty="0"/>
              <a:t>(just everyone trying to get by..)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731" b="-77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32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/>
              <a:t>The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6" y="2454429"/>
            <a:ext cx="4952999" cy="48321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125" y="1266825"/>
            <a:ext cx="6629400" cy="32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07916" indent="0">
              <a:buNone/>
            </a:pPr>
            <a:r>
              <a:rPr lang="en-US" dirty="0"/>
              <a:t>Genes = Lego instruction pages</a:t>
            </a:r>
          </a:p>
          <a:p>
            <a:r>
              <a:rPr lang="en-US" sz="2400" dirty="0"/>
              <a:t>Base pair (G,C,T,A: </a:t>
            </a:r>
            <a:r>
              <a:rPr lang="en-US" sz="2400" dirty="0" err="1"/>
              <a:t>Gattaca</a:t>
            </a:r>
            <a:r>
              <a:rPr lang="en-US" sz="2400" dirty="0"/>
              <a:t>, nucleotide)          3 = one Lego brick (amino acid)</a:t>
            </a:r>
          </a:p>
          <a:p>
            <a:r>
              <a:rPr lang="en-US" sz="2400" dirty="0"/>
              <a:t>Gene = Protein = sequence of amino acids (~300 = ~900 </a:t>
            </a:r>
            <a:r>
              <a:rPr lang="en-US" sz="2400" dirty="0" err="1"/>
              <a:t>bp’s</a:t>
            </a:r>
            <a:r>
              <a:rPr lang="en-US" sz="2400" dirty="0"/>
              <a:t>, but genes ~27,000 </a:t>
            </a:r>
            <a:r>
              <a:rPr lang="en-US" sz="2400" dirty="0" err="1"/>
              <a:t>bp</a:t>
            </a:r>
            <a:r>
              <a:rPr lang="en-US" sz="2400" dirty="0"/>
              <a:t>)</a:t>
            </a:r>
          </a:p>
          <a:p>
            <a:r>
              <a:rPr lang="en-US" sz="2400" dirty="0"/>
              <a:t>Alleles = different instructions for different folks – different gene variants</a:t>
            </a:r>
          </a:p>
        </p:txBody>
      </p:sp>
    </p:spTree>
    <p:extLst>
      <p:ext uri="{BB962C8B-B14F-4D97-AF65-F5344CB8AC3E}">
        <p14:creationId xmlns:p14="http://schemas.microsoft.com/office/powerpoint/2010/main" val="146058367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9831</TotalTime>
  <Words>1836</Words>
  <Application>Microsoft Macintosh PowerPoint</Application>
  <PresentationFormat>Custom</PresentationFormat>
  <Paragraphs>206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Courier New</vt:lpstr>
      <vt:lpstr>Helvetica</vt:lpstr>
      <vt:lpstr>Helvetica Neue</vt:lpstr>
      <vt:lpstr>Symbol</vt:lpstr>
      <vt:lpstr>Times New Roman</vt:lpstr>
      <vt:lpstr>Wingdings</vt:lpstr>
      <vt:lpstr>ror_std_emerbrain</vt:lpstr>
      <vt:lpstr>Origins: Evolution, Genetics &amp; Development</vt:lpstr>
      <vt:lpstr>Evolution?</vt:lpstr>
      <vt:lpstr></vt:lpstr>
      <vt:lpstr>Hard to Fathom</vt:lpstr>
      <vt:lpstr>Evolution and Lego</vt:lpstr>
      <vt:lpstr>The same parts, reconfigured..</vt:lpstr>
      <vt:lpstr>Fast Forward..</vt:lpstr>
      <vt:lpstr>It is not an optimization process! (just everyone trying to get by..)</vt:lpstr>
      <vt:lpstr>The Instructions</vt:lpstr>
      <vt:lpstr>The Instructions</vt:lpstr>
      <vt:lpstr>RNA and DNA</vt:lpstr>
      <vt:lpstr>98.8% Human?</vt:lpstr>
      <vt:lpstr>Chromosomes etc</vt:lpstr>
      <vt:lpstr>Sex = Genetic Randomness (but mixing is on grandparent’s genes!) </vt:lpstr>
      <vt:lpstr>Dominant vs Recessive Logic</vt:lpstr>
      <vt:lpstr>Heritability estimated from Twins</vt:lpstr>
      <vt:lpstr>Heritability is tug-of-war between genetic and environmental factors</vt:lpstr>
      <vt:lpstr>Heritability</vt:lpstr>
      <vt:lpstr>Genes and IQ</vt:lpstr>
      <vt:lpstr>IQ Gene Associations</vt:lpstr>
      <vt:lpstr>Gene / Environment Correlations</vt:lpstr>
      <vt:lpstr>PowerPoint Presentation</vt:lpstr>
      <vt:lpstr>Everything is a Nature/Nurture Interaction</vt:lpstr>
      <vt:lpstr>IQ Heritability goes UP over time!</vt:lpstr>
      <vt:lpstr>Nature Nurture Summary </vt:lpstr>
      <vt:lpstr>Nature Nurture Summary</vt:lpstr>
      <vt:lpstr>Development</vt:lpstr>
      <vt:lpstr>Development is Amazing</vt:lpstr>
      <vt:lpstr>Babies are Idiots</vt:lpstr>
      <vt:lpstr>What Develops, When?</vt:lpstr>
      <vt:lpstr>PowerPoint Presentation</vt:lpstr>
      <vt:lpstr>Erikson Psychosocial Development</vt:lpstr>
      <vt:lpstr>Kohlberg’s moral stages</vt:lpstr>
      <vt:lpstr>Moral Development (basic drives to make society work)</vt:lpstr>
      <vt:lpstr>How Does it Work?</vt:lpstr>
      <vt:lpstr>Brain Maturation: Synaptic Pruning</vt:lpstr>
      <vt:lpstr>Early Sensory/Motor Learning</vt:lpstr>
      <vt:lpstr>Early Sensory/Motor Learning</vt:lpstr>
      <vt:lpstr>How Much of Learning is Passive?</vt:lpstr>
      <vt:lpstr>At 2 Years of Age, a Miracle Occurs</vt:lpstr>
      <vt:lpstr>Human Learning is Active! CCC = Control!</vt:lpstr>
      <vt:lpstr>The Nurture Assumption</vt:lpstr>
      <vt:lpstr>Extreme Cases</vt:lpstr>
      <vt:lpstr>Temperament: Personality vs Big 5 OCEAN</vt:lpstr>
      <vt:lpstr>Attachment Theory</vt:lpstr>
      <vt:lpstr>Beyond Boyhood</vt:lpstr>
      <vt:lpstr>Development Summary</vt:lpstr>
      <vt:lpstr>Research Methods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143</cp:revision>
  <dcterms:created xsi:type="dcterms:W3CDTF">2009-03-18T06:10:11Z</dcterms:created>
  <dcterms:modified xsi:type="dcterms:W3CDTF">2020-12-08T12:17:41Z</dcterms:modified>
</cp:coreProperties>
</file>